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72" r:id="rId5"/>
    <p:sldId id="273" r:id="rId6"/>
    <p:sldId id="269" r:id="rId7"/>
    <p:sldId id="270" r:id="rId8"/>
    <p:sldId id="266" r:id="rId9"/>
    <p:sldId id="267" r:id="rId10"/>
    <p:sldId id="268"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Yöntemleri</a:t>
            </a:r>
          </a:p>
          <a:p>
            <a:r>
              <a:rPr lang="tr-TR" dirty="0" smtClean="0"/>
              <a:t>3194 Sayılı Yasa 18. madde</a:t>
            </a:r>
          </a:p>
          <a:p>
            <a:r>
              <a:rPr lang="tr-TR" dirty="0" smtClean="0"/>
              <a:t>Düzenleme Sınırının Geçirilmesi</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18.Madde Uygulaması</a:t>
            </a:r>
            <a:endParaRPr lang="tr-TR" dirty="0"/>
          </a:p>
        </p:txBody>
      </p:sp>
      <p:sp>
        <p:nvSpPr>
          <p:cNvPr id="3" name="İçerik Yer Tutucusu 2"/>
          <p:cNvSpPr>
            <a:spLocks noGrp="1"/>
          </p:cNvSpPr>
          <p:nvPr>
            <p:ph idx="1"/>
          </p:nvPr>
        </p:nvSpPr>
        <p:spPr/>
        <p:txBody>
          <a:bodyPr/>
          <a:lstStyle/>
          <a:p>
            <a:r>
              <a:rPr lang="tr-TR" i="1" dirty="0"/>
              <a:t>Parselasyon planlarının hazırlanması</a:t>
            </a:r>
            <a:r>
              <a:rPr lang="tr-TR" i="1" dirty="0" smtClean="0"/>
              <a:t>:</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Belediyeler veya valiliklerce düzenlemeye tabi tutulan arazi ve arsaların dağıtımı sırasında bunların yüzölçümlerinden yeteri kadar saha, düzenleme alanındaki nüfusun kentsel faaliyetlerini sürdürebilmeleri için gerekli olan umumi hizmet alanlarının tesis edilmesi ve düzenleme dolayısıyla meydana gelen değer artışları karşılığında "düzenleme ortaklık payı" olarak düşülebilir. Ancak, bu maddeye göre alınacak düzenleme ortaklık payları, düzenlemeye tabi tutulan arazi ve arsaların düzenlemeden önceki yüzölçümlerinin yüzde kırk beşini geçemez. </a:t>
            </a:r>
            <a:r>
              <a:rPr lang="tr-TR" baseline="30000" dirty="0"/>
              <a:t>(1)(2)</a:t>
            </a:r>
            <a:r>
              <a:rPr lang="tr-TR" dirty="0"/>
              <a:t> </a:t>
            </a:r>
            <a:endParaRPr lang="tr-TR" i="1" dirty="0"/>
          </a:p>
          <a:p>
            <a:endParaRPr lang="tr-TR" dirty="0"/>
          </a:p>
        </p:txBody>
      </p:sp>
    </p:spTree>
    <p:extLst>
      <p:ext uri="{BB962C8B-B14F-4D97-AF65-F5344CB8AC3E}">
        <p14:creationId xmlns:p14="http://schemas.microsoft.com/office/powerpoint/2010/main" val="8695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Düzenleme ortaklık payları </a:t>
            </a:r>
            <a:r>
              <a:rPr lang="tr-TR" dirty="0" smtClean="0"/>
              <a:t>(DOP)</a:t>
            </a:r>
            <a:endParaRPr lang="tr-TR" dirty="0"/>
          </a:p>
        </p:txBody>
      </p:sp>
      <p:sp>
        <p:nvSpPr>
          <p:cNvPr id="3" name="İçerik Yer Tutucusu 2"/>
          <p:cNvSpPr>
            <a:spLocks noGrp="1"/>
          </p:cNvSpPr>
          <p:nvPr>
            <p:ph idx="1"/>
          </p:nvPr>
        </p:nvSpPr>
        <p:spPr/>
        <p:txBody>
          <a:bodyPr>
            <a:normAutofit fontScale="92500"/>
          </a:bodyPr>
          <a:lstStyle/>
          <a:p>
            <a:pPr marL="0" indent="0">
              <a:buNone/>
            </a:pPr>
            <a:r>
              <a:rPr lang="tr-TR" dirty="0"/>
              <a:t>Düzenleme ortaklık payları, düzenlemeye tabi tutulan yerler ile bölgenin ihtiyacı </a:t>
            </a:r>
            <a:r>
              <a:rPr lang="tr-TR" dirty="0" smtClean="0"/>
              <a:t>olan;</a:t>
            </a:r>
          </a:p>
          <a:p>
            <a:pPr marL="0" indent="0">
              <a:buNone/>
            </a:pPr>
            <a:r>
              <a:rPr lang="tr-TR" dirty="0" smtClean="0"/>
              <a:t> </a:t>
            </a:r>
            <a:r>
              <a:rPr lang="tr-TR" b="1" dirty="0"/>
              <a:t>yol, meydan, park, otopark, çocuk bahçesi, yeşil saha, ibadet yeri ve karakol, Milli Eğitim Bakanlığına bağlı öğretime yönelik eğitim tesis alanları, Sağlık Bakanlığına bağlı sağlık tesis alanları, pazar yeri, semt spor alanı, toplu taşıma istasyonları ve durakları, otoyol hariç erişme kontrolünün uygulandığı yol, su yolu, resmî kurum alanı, mezarlık alanı, belediye hizmet alanı, sosyal ve kültürel tesis alanı, özel tesis yapılmasına konu olmayan ağaçlandırılacak alan, </a:t>
            </a:r>
            <a:r>
              <a:rPr lang="tr-TR" b="1" dirty="0" err="1"/>
              <a:t>rekreasyonalanı</a:t>
            </a:r>
            <a:r>
              <a:rPr lang="tr-TR" b="1" dirty="0"/>
              <a:t> olarak ayrılan parseller ve mesire alanları gibi umumi hizmet alanlarından oluşur </a:t>
            </a:r>
            <a:endParaRPr lang="tr-TR" b="1" dirty="0" smtClean="0"/>
          </a:p>
          <a:p>
            <a:pPr marL="0" indent="0">
              <a:buNone/>
            </a:pPr>
            <a:r>
              <a:rPr lang="tr-TR" dirty="0" smtClean="0"/>
              <a:t>ve </a:t>
            </a:r>
            <a:r>
              <a:rPr lang="tr-TR" dirty="0"/>
              <a:t>bu hizmetlerle ilgili tesislerden başka maksatlarla </a:t>
            </a:r>
            <a:r>
              <a:rPr lang="tr-TR" dirty="0" smtClean="0"/>
              <a:t>kullanılamaz</a:t>
            </a:r>
            <a:endParaRPr lang="tr-TR" dirty="0"/>
          </a:p>
        </p:txBody>
      </p:sp>
    </p:spTree>
    <p:extLst>
      <p:ext uri="{BB962C8B-B14F-4D97-AF65-F5344CB8AC3E}">
        <p14:creationId xmlns:p14="http://schemas.microsoft.com/office/powerpoint/2010/main" val="385318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Düzenlemeye tabi tutulan alan içerisinde bulunan taşkın kontrol tesisi alanlarının, bu fıkrada belirtilen kullanımlar için düzenleme ortaklık payı düşülmesini müteakip kalan Hazine mülkiyetindeki alanlardan karşılanması esastır. Ancak taşkın kontrol tesisi için yeterli alanın ayrılamaması durumunda, düzenleme ortaklık payının ikinci fıkrada belirtilen oranı aşmaması şartıyla, düzenlemeye tabi diğer arazi ve arsaların yüz ölçümlerinden bu fıkradaki kullanımlar için öncelikle düzenleme ortaklık payı ayrıldıktan sonra ikinci fıkrada belirtilen orana kadar taşkın kontrol tesisi için de ayrıca pay ayrılır. Kapanan imar ve kadastro yollarının öncelikle düzenleme ortaklık payına ayrılan toplam alandan düşülmesi esastır.</a:t>
            </a:r>
          </a:p>
          <a:p>
            <a:endParaRPr lang="tr-TR" dirty="0"/>
          </a:p>
        </p:txBody>
      </p:sp>
    </p:spTree>
    <p:extLst>
      <p:ext uri="{BB962C8B-B14F-4D97-AF65-F5344CB8AC3E}">
        <p14:creationId xmlns:p14="http://schemas.microsoft.com/office/powerpoint/2010/main" val="822915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İmar planlarında umumi hizmetlere ve kamu hizmetlerine ayrılan </a:t>
            </a:r>
            <a:r>
              <a:rPr lang="tr-TR" sz="3200" dirty="0" smtClean="0"/>
              <a:t>yerler</a:t>
            </a:r>
            <a:endParaRPr lang="tr-TR" sz="3200" dirty="0"/>
          </a:p>
        </p:txBody>
      </p:sp>
      <p:sp>
        <p:nvSpPr>
          <p:cNvPr id="3" name="İçerik Yer Tutucusu 2"/>
          <p:cNvSpPr>
            <a:spLocks noGrp="1"/>
          </p:cNvSpPr>
          <p:nvPr>
            <p:ph idx="1"/>
          </p:nvPr>
        </p:nvSpPr>
        <p:spPr/>
        <p:txBody>
          <a:bodyPr>
            <a:normAutofit fontScale="85000" lnSpcReduction="20000"/>
          </a:bodyPr>
          <a:lstStyle/>
          <a:p>
            <a:pPr marL="0" indent="0">
              <a:buNone/>
            </a:pPr>
            <a:r>
              <a:rPr lang="tr-TR" b="1" dirty="0"/>
              <a:t>Madde 13 – (Başlığı ile Birlikte Değişik:4/7/2019-7181/7 </a:t>
            </a:r>
            <a:r>
              <a:rPr lang="tr-TR" b="1" dirty="0" err="1"/>
              <a:t>md.</a:t>
            </a:r>
            <a:r>
              <a:rPr lang="tr-TR" b="1" dirty="0"/>
              <a:t>) </a:t>
            </a:r>
            <a:endParaRPr lang="tr-TR" dirty="0"/>
          </a:p>
          <a:p>
            <a:r>
              <a:rPr lang="tr-TR" dirty="0" smtClean="0"/>
              <a:t>Özel </a:t>
            </a:r>
            <a:r>
              <a:rPr lang="tr-TR" dirty="0"/>
              <a:t>hukuk kişilerinin mülkiyetinde olup uygulama imar planında düzenleme ortaklık payına konu kullanımlarda yer alan taşınmazlar;</a:t>
            </a:r>
          </a:p>
          <a:p>
            <a:r>
              <a:rPr lang="tr-TR" dirty="0"/>
              <a:t>a) Bu kullanımlardan umumi hizmetlere ayrılan alanlar öncelikle 18 inci maddeye göre arazi ve arsa düzenlemesi yapılarak,</a:t>
            </a:r>
          </a:p>
          <a:p>
            <a:r>
              <a:rPr lang="tr-TR" dirty="0"/>
              <a:t>b) 4/11/1983 tarihli ve 2942 sayılı Kamulaştırma Kanunu kapsamında sırasıyla, ilgisine göre Hazine veya ilgili idarelerin mülkiyetindeki taşınmazlar ile trampa yapılmak veya satın alınmak suretiyle,</a:t>
            </a:r>
          </a:p>
          <a:p>
            <a:r>
              <a:rPr lang="tr-TR" dirty="0"/>
              <a:t>ilgili kamu kurum ve kuruluşunca kamulaştırılarak kamu mülkiyetine geçirilir.</a:t>
            </a:r>
          </a:p>
          <a:p>
            <a:r>
              <a:rPr lang="tr-TR" dirty="0"/>
              <a:t>Düzenleme ortaklık payına konu kullanımlardan yol, meydan, ibadet yerleri, park ve çocuk bahçeleri hariç olmak üzere yapı yapılabilecek diğer alanlarda; alanların kamuya geçişi sağlanıncaya kadar maliklerinin talebi hâlinde ilgili kamu kuruluşunun uygun görüşü alınarak plandaki kullanım amacına uygun özel tesis yapılabilir.</a:t>
            </a:r>
          </a:p>
        </p:txBody>
      </p:sp>
    </p:spTree>
    <p:extLst>
      <p:ext uri="{BB962C8B-B14F-4D97-AF65-F5344CB8AC3E}">
        <p14:creationId xmlns:p14="http://schemas.microsoft.com/office/powerpoint/2010/main" val="2111515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İlgili mevzuat uyarınca hiçbir şekilde yapı yapılamayacak alanlarda muvakkat da olsa yapı yapılmasına izin verilmez. Mevcut yapılar kamulaştırılıncaya kadar korunabilir. Bu alanlarda beş yıllık imar programı süresi içinde, birinci fıkranın (a) ve (b) bentlerine göre işlem tesis edilerek parsel, kamu mülkiyetine geçirilmek zorundadır. Bu süre en fazla bir yıl uzatılabilir.</a:t>
            </a:r>
          </a:p>
          <a:p>
            <a:r>
              <a:rPr lang="tr-TR" dirty="0"/>
              <a:t>Parsel maliklerinin hisselerini idareye hibe etmeleri veya bedelsiz devretmeleri durumunda, idare devir işlemlerini bedel almaksızın gerçekleştirmekle yükümlüdür. Bu işlemler için parsel maliklerinden hiçbir vergi, resim, harç, döner sermaye ücreti ve herhangi bir ad altında bedel alınmaz.</a:t>
            </a:r>
          </a:p>
          <a:p>
            <a:r>
              <a:rPr lang="tr-TR" dirty="0"/>
              <a:t>Kamu kullanımına ait sosyal, kültürel ve teknik altyapı alanlarının, Hazine veya kamu mülkiyetindeki alanlarla trampa yapılması hâlinde, şahıs veya özel hukuk kişilerinden hiçbir vergi, resim, harç, ücret, döner sermaye ücreti ve herhangi bir ad altında bedel alınmaz.</a:t>
            </a:r>
          </a:p>
          <a:p>
            <a:r>
              <a:rPr lang="tr-TR" dirty="0"/>
              <a:t>Bu maddenin uygulanmasına ilişkin usul ve esaslar Bakanlıkça hazırlanan yönetmelikle belirlenir.</a:t>
            </a:r>
          </a:p>
          <a:p>
            <a:endParaRPr lang="tr-TR" dirty="0"/>
          </a:p>
        </p:txBody>
      </p:sp>
    </p:spTree>
    <p:extLst>
      <p:ext uri="{BB962C8B-B14F-4D97-AF65-F5344CB8AC3E}">
        <p14:creationId xmlns:p14="http://schemas.microsoft.com/office/powerpoint/2010/main" val="3474570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728133" y="3214158"/>
            <a:ext cx="10515600" cy="1027642"/>
          </a:xfrm>
        </p:spPr>
        <p:txBody>
          <a:bodyPr/>
          <a:lstStyle/>
          <a:p>
            <a:r>
              <a:rPr lang="tr-TR" b="1" dirty="0"/>
              <a:t>İMAR KANUNUNUN 18 İNCİ MADDESİ UYARINCA YAPILACAK ARAZİ VE ARSA DÜZENLENMESİ İLE İLGİLİ ESASLAR HAKKINDA YÖNETMELİK</a:t>
            </a:r>
            <a:endParaRPr lang="tr-TR" dirty="0"/>
          </a:p>
        </p:txBody>
      </p:sp>
    </p:spTree>
    <p:extLst>
      <p:ext uri="{BB962C8B-B14F-4D97-AF65-F5344CB8AC3E}">
        <p14:creationId xmlns:p14="http://schemas.microsoft.com/office/powerpoint/2010/main" val="1856786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 </a:t>
            </a:r>
            <a:r>
              <a:rPr lang="tr-TR" b="1" dirty="0"/>
              <a:t>Düzenleme Ortaklık Payı Oranına Ait Esaslar</a:t>
            </a:r>
            <a:endParaRPr lang="tr-TR" dirty="0"/>
          </a:p>
          <a:p>
            <a:r>
              <a:rPr lang="tr-TR" b="1" dirty="0"/>
              <a:t> Madde 11 -</a:t>
            </a:r>
            <a:r>
              <a:rPr lang="tr-TR" dirty="0"/>
              <a:t> Düzenleme ortaklık payı oranı: Bir düzenleme sahasında </a:t>
            </a:r>
            <a:r>
              <a:rPr lang="tr-TR" dirty="0" err="1"/>
              <a:t>tesbit</a:t>
            </a:r>
            <a:r>
              <a:rPr lang="tr-TR" dirty="0"/>
              <a:t> edilen düzenleme ortaklık payı miktarının, bu saha içindeki kadastro veya imar parsellerinin yüzölçümü miktarına oranıdır.</a:t>
            </a:r>
          </a:p>
          <a:p>
            <a:r>
              <a:rPr lang="tr-TR" dirty="0"/>
              <a:t> Evvelce yapılan düzenlemeler dolayısıyla düzenleme ortaklık payı veya bu maksatla başka isimlerle bir pay alınmış olan arazi veya arsalar bu </a:t>
            </a:r>
            <a:r>
              <a:rPr lang="tr-TR" dirty="0" smtClean="0"/>
              <a:t>ortaklık payı </a:t>
            </a:r>
            <a:r>
              <a:rPr lang="tr-TR" dirty="0"/>
              <a:t>hesabına katılmaz</a:t>
            </a:r>
            <a:r>
              <a:rPr lang="tr-TR" dirty="0" smtClean="0"/>
              <a:t>. (</a:t>
            </a:r>
            <a:r>
              <a:rPr lang="tr-TR" sz="2200" b="1" i="1" dirty="0" smtClean="0">
                <a:solidFill>
                  <a:srgbClr val="FF0000"/>
                </a:solidFill>
              </a:rPr>
              <a:t>Bu madde 2019 yılında yapılan yasal düzenleme ile değiştirilmiştir</a:t>
            </a:r>
            <a:r>
              <a:rPr lang="tr-TR" dirty="0" smtClean="0"/>
              <a:t>)</a:t>
            </a:r>
            <a:endParaRPr lang="tr-TR" dirty="0"/>
          </a:p>
          <a:p>
            <a:r>
              <a:rPr lang="tr-TR" dirty="0"/>
              <a:t> Ancak, taşınmaz sahiplerinin talepleri üzerine, mülga 6785-1605 sayılı İmar Kanununun 39 uncu maddesine göre daha önce ifraz edilerek tescil edilen parsellerden düzenlemeye dahil edilenlerin, ilk parselin ifrazında alınan terk oranını % </a:t>
            </a:r>
            <a:r>
              <a:rPr lang="tr-TR" dirty="0" smtClean="0"/>
              <a:t>45`e </a:t>
            </a:r>
            <a:r>
              <a:rPr lang="tr-TR" dirty="0"/>
              <a:t>tamamlayan fark kadar düzenleme ortaklık payı alınabilir.</a:t>
            </a:r>
          </a:p>
          <a:p>
            <a:endParaRPr lang="tr-TR" dirty="0"/>
          </a:p>
        </p:txBody>
      </p:sp>
    </p:spTree>
    <p:extLst>
      <p:ext uri="{BB962C8B-B14F-4D97-AF65-F5344CB8AC3E}">
        <p14:creationId xmlns:p14="http://schemas.microsoft.com/office/powerpoint/2010/main" val="182572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13499007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528</Words>
  <Application>Microsoft Office PowerPoint</Application>
  <PresentationFormat>Geniş ekran</PresentationFormat>
  <Paragraphs>29</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İMAR KANUNU </vt:lpstr>
      <vt:lpstr>18.Madde Uygulaması</vt:lpstr>
      <vt:lpstr>PowerPoint Sunusu</vt:lpstr>
      <vt:lpstr>Düzenleme ortaklık payları (DOP)</vt:lpstr>
      <vt:lpstr>PowerPoint Sunusu</vt:lpstr>
      <vt:lpstr>İmar planlarında umumi hizmetlere ve kamu hizmetlerine ayrılan yerler</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7</cp:revision>
  <dcterms:created xsi:type="dcterms:W3CDTF">2020-01-13T07:50:06Z</dcterms:created>
  <dcterms:modified xsi:type="dcterms:W3CDTF">2020-01-13T08:05:31Z</dcterms:modified>
</cp:coreProperties>
</file>